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mov" ContentType="video/quicktime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334" r:id="rId3"/>
    <p:sldId id="258" r:id="rId4"/>
    <p:sldId id="260" r:id="rId5"/>
    <p:sldId id="281" r:id="rId6"/>
    <p:sldId id="262" r:id="rId7"/>
    <p:sldId id="264" r:id="rId8"/>
    <p:sldId id="266" r:id="rId9"/>
    <p:sldId id="268" r:id="rId10"/>
    <p:sldId id="333" r:id="rId11"/>
    <p:sldId id="285" r:id="rId12"/>
    <p:sldId id="287" r:id="rId13"/>
    <p:sldId id="286" r:id="rId14"/>
    <p:sldId id="284" r:id="rId15"/>
    <p:sldId id="290" r:id="rId16"/>
    <p:sldId id="289" r:id="rId17"/>
    <p:sldId id="310" r:id="rId18"/>
    <p:sldId id="316" r:id="rId19"/>
    <p:sldId id="317" r:id="rId20"/>
    <p:sldId id="318" r:id="rId21"/>
    <p:sldId id="319" r:id="rId22"/>
    <p:sldId id="323" r:id="rId23"/>
    <p:sldId id="325" r:id="rId24"/>
    <p:sldId id="32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63"/>
    <p:restoredTop sz="91304" autoAdjust="0"/>
  </p:normalViewPr>
  <p:slideViewPr>
    <p:cSldViewPr snapToGrid="0" snapToObjects="1">
      <p:cViewPr>
        <p:scale>
          <a:sx n="90" d="100"/>
          <a:sy n="90" d="100"/>
        </p:scale>
        <p:origin x="792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E41FF5-1B75-5542-ACD1-5AFA833DC4BB}" type="datetimeFigureOut">
              <a:rPr lang="nl-NL" smtClean="0"/>
              <a:t>20-09-18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482B05-C3D5-1F48-BEAB-FEE303A0DEA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7988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http://</a:t>
            </a:r>
            <a:r>
              <a:rPr lang="nl-NL" dirty="0" err="1" smtClean="0"/>
              <a:t>www.whosampled.com</a:t>
            </a:r>
            <a:r>
              <a:rPr lang="nl-NL" dirty="0" smtClean="0"/>
              <a:t>/sample/100/</a:t>
            </a:r>
            <a:r>
              <a:rPr lang="nl-NL" dirty="0" err="1" smtClean="0"/>
              <a:t>Sugarhill</a:t>
            </a:r>
            <a:r>
              <a:rPr lang="nl-NL" dirty="0" smtClean="0"/>
              <a:t>-Gang-</a:t>
            </a:r>
            <a:r>
              <a:rPr lang="nl-NL" dirty="0" err="1" smtClean="0"/>
              <a:t>Rapper's</a:t>
            </a:r>
            <a:r>
              <a:rPr lang="nl-NL" dirty="0" smtClean="0"/>
              <a:t>-Delight-Chic-</a:t>
            </a:r>
            <a:r>
              <a:rPr lang="nl-NL" dirty="0" err="1" smtClean="0"/>
              <a:t>Good</a:t>
            </a:r>
            <a:r>
              <a:rPr lang="nl-NL" dirty="0" smtClean="0"/>
              <a:t>-Times/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82B05-C3D5-1F48-BEAB-FEE303A0DEA7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1056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82B05-C3D5-1F48-BEAB-FEE303A0DEA7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846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9/20/18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9/20/18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9/20/18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9/20/18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Ky5_WeQWfeY" TargetMode="External"/><Relationship Id="rId4" Type="http://schemas.openxmlformats.org/officeDocument/2006/relationships/hyperlink" Target="https://www.youtube.com/watch?v=kl1hgXfX5-U" TargetMode="External"/><Relationship Id="rId5" Type="http://schemas.openxmlformats.org/officeDocument/2006/relationships/hyperlink" Target="https://www.youtube.com/watch?v=ZBI3ykGY6Qk" TargetMode="External"/><Relationship Id="rId6" Type="http://schemas.openxmlformats.org/officeDocument/2006/relationships/hyperlink" Target="http://www.youtube.com/watch?v=14S_s2epMaA" TargetMode="External"/><Relationship Id="rId7" Type="http://schemas.openxmlformats.org/officeDocument/2006/relationships/hyperlink" Target="http://www.whosampled.com/sample/100/Sugarhill-Gang-Rapper's-Delight-Chic-Good-Times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jpeg"/><Relationship Id="rId5" Type="http://schemas.openxmlformats.org/officeDocument/2006/relationships/image" Target="../media/image36.jpeg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8" Type="http://schemas.openxmlformats.org/officeDocument/2006/relationships/image" Target="../media/image39.png"/><Relationship Id="rId9" Type="http://schemas.openxmlformats.org/officeDocument/2006/relationships/image" Target="../media/image40.png"/><Relationship Id="rId10" Type="http://schemas.openxmlformats.org/officeDocument/2006/relationships/image" Target="../media/image41.png"/><Relationship Id="rId11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4" Type="http://schemas.openxmlformats.org/officeDocument/2006/relationships/image" Target="../media/image44.jpeg"/><Relationship Id="rId5" Type="http://schemas.openxmlformats.org/officeDocument/2006/relationships/image" Target="../media/image45.jpeg"/><Relationship Id="rId6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Png8AMhtNAU&amp;list=RDPng8AMhtNAU&amp;index=1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6" Type="http://schemas.openxmlformats.org/officeDocument/2006/relationships/image" Target="../media/image52.png"/><Relationship Id="rId7" Type="http://schemas.openxmlformats.org/officeDocument/2006/relationships/image" Target="../media/image53.jpeg"/><Relationship Id="rId8" Type="http://schemas.openxmlformats.org/officeDocument/2006/relationships/image" Target="../media/image54.jpeg"/><Relationship Id="rId9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6" Type="http://schemas.openxmlformats.org/officeDocument/2006/relationships/image" Target="../media/image59.png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60.png"/><Relationship Id="rId5" Type="http://schemas.openxmlformats.org/officeDocument/2006/relationships/image" Target="../media/image61.png"/><Relationship Id="rId6" Type="http://schemas.openxmlformats.org/officeDocument/2006/relationships/image" Target="../media/image62.png"/><Relationship Id="rId1" Type="http://schemas.microsoft.com/office/2007/relationships/media" Target="../media/media2.mov"/><Relationship Id="rId2" Type="http://schemas.openxmlformats.org/officeDocument/2006/relationships/video" Target="../media/media2.mov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media" Target="../media/media2.mov"/><Relationship Id="rId4" Type="http://schemas.openxmlformats.org/officeDocument/2006/relationships/video" Target="../media/media2.mov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7" Type="http://schemas.openxmlformats.org/officeDocument/2006/relationships/image" Target="../media/image59.png"/><Relationship Id="rId8" Type="http://schemas.openxmlformats.org/officeDocument/2006/relationships/image" Target="../media/image62.png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jpeg"/><Relationship Id="rId7" Type="http://schemas.openxmlformats.org/officeDocument/2006/relationships/image" Target="../media/image12.jpeg"/><Relationship Id="rId8" Type="http://schemas.openxmlformats.org/officeDocument/2006/relationships/image" Target="../media/image13.jpeg"/><Relationship Id="rId9" Type="http://schemas.openxmlformats.org/officeDocument/2006/relationships/image" Target="../media/image14.jpg"/><Relationship Id="rId10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png"/><Relationship Id="rId5" Type="http://schemas.openxmlformats.org/officeDocument/2006/relationships/image" Target="../media/image22.jpeg"/><Relationship Id="rId6" Type="http://schemas.openxmlformats.org/officeDocument/2006/relationships/image" Target="../media/image23.jpeg"/><Relationship Id="rId7" Type="http://schemas.openxmlformats.org/officeDocument/2006/relationships/image" Target="../media/image24.jpeg"/><Relationship Id="rId8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Herhaling Massacultuur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POPMUZIEK</a:t>
            </a:r>
            <a:endParaRPr lang="nl-NL" dirty="0"/>
          </a:p>
        </p:txBody>
      </p:sp>
      <p:pic>
        <p:nvPicPr>
          <p:cNvPr id="4" name="Afbeelding 3" descr="data.940xC480x269+0+186.940x527.jpg"/>
          <p:cNvPicPr>
            <a:picLocks noChangeAspect="1"/>
          </p:cNvPicPr>
          <p:nvPr/>
        </p:nvPicPr>
        <p:blipFill>
          <a:blip r:embed="rId2">
            <a:alphaModFix amt="5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04122"/>
            <a:ext cx="9144000" cy="5126477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3400425" y="3174972"/>
            <a:ext cx="2634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 smtClean="0">
                <a:solidFill>
                  <a:srgbClr val="FFFF00"/>
                </a:solidFill>
              </a:rPr>
              <a:t>1950-NU</a:t>
            </a:r>
            <a:endParaRPr lang="nl-NL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82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7200" b="1">
                <a:latin typeface="Arial" charset="0"/>
                <a:ea typeface="ＭＳ Ｐゴシック" charset="0"/>
                <a:cs typeface="ＭＳ Ｐゴシック" charset="0"/>
              </a:rPr>
              <a:t>???</a:t>
            </a:r>
            <a:endParaRPr lang="nl-NL" sz="7200" b="1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1600" dirty="0" smtClean="0">
                <a:latin typeface="Verdana" charset="0"/>
                <a:ea typeface="ＭＳ Ｐゴシック" charset="0"/>
                <a:cs typeface="ＭＳ Ｐゴシック" charset="0"/>
                <a:hlinkClick r:id="rId3"/>
              </a:rPr>
              <a:t>http://www.youtube.com/watch?v=Ky5_WeQWfeY</a:t>
            </a:r>
            <a:endParaRPr lang="en-US" sz="1600" dirty="0" smtClean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1600" dirty="0" smtClean="0">
              <a:latin typeface="Verdan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defRPr/>
            </a:pPr>
            <a:endParaRPr lang="en-US" sz="1600" dirty="0" smtClean="0">
              <a:latin typeface="Verdana" charset="0"/>
              <a:ea typeface="ＭＳ Ｐゴシック" charset="0"/>
              <a:cs typeface="ＭＳ Ｐゴシック" charset="0"/>
              <a:hlinkClick r:id="rId4"/>
            </a:endParaRPr>
          </a:p>
          <a:p>
            <a:pPr>
              <a:lnSpc>
                <a:spcPct val="80000"/>
              </a:lnSpc>
              <a:defRPr/>
            </a:pPr>
            <a:r>
              <a:rPr lang="en-US" sz="1600" dirty="0" smtClean="0">
                <a:latin typeface="Verdana" charset="0"/>
                <a:ea typeface="ＭＳ Ｐゴシック" charset="0"/>
                <a:cs typeface="ＭＳ Ｐゴシック" charset="0"/>
                <a:hlinkClick r:id="rId4"/>
              </a:rPr>
              <a:t>https</a:t>
            </a:r>
            <a:r>
              <a:rPr lang="en-US" sz="1600" dirty="0">
                <a:latin typeface="Verdana" charset="0"/>
                <a:ea typeface="ＭＳ Ｐゴシック" charset="0"/>
                <a:cs typeface="ＭＳ Ｐゴシック" charset="0"/>
                <a:hlinkClick r:id="rId4"/>
              </a:rPr>
              <a:t>://</a:t>
            </a:r>
            <a:r>
              <a:rPr lang="en-US" sz="1600" dirty="0" smtClean="0">
                <a:latin typeface="Verdana" charset="0"/>
                <a:ea typeface="ＭＳ Ｐゴシック" charset="0"/>
                <a:cs typeface="ＭＳ Ｐゴシック" charset="0"/>
                <a:hlinkClick r:id="rId4"/>
              </a:rPr>
              <a:t>www.youtube.com/watch?v=kl1hgXfX5-U</a:t>
            </a:r>
            <a:endParaRPr lang="en-US" sz="1600" dirty="0" smtClean="0">
              <a:latin typeface="Verdan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defRPr/>
            </a:pPr>
            <a:endParaRPr lang="en-US" sz="1600" dirty="0" smtClean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16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defRPr/>
            </a:pPr>
            <a:endParaRPr lang="en-US" sz="16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  <a:defRPr/>
            </a:pPr>
            <a:endParaRPr lang="en-US" sz="16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sz="1600" dirty="0">
                <a:latin typeface="Verdana" charset="0"/>
                <a:ea typeface="ＭＳ Ｐゴシック" charset="0"/>
                <a:cs typeface="ＭＳ Ｐゴシック" charset="0"/>
                <a:hlinkClick r:id="rId5"/>
              </a:rPr>
              <a:t>https://</a:t>
            </a:r>
            <a:r>
              <a:rPr lang="en-US" sz="1600" dirty="0" smtClean="0">
                <a:latin typeface="Verdana" charset="0"/>
                <a:ea typeface="ＭＳ Ｐゴシック" charset="0"/>
                <a:cs typeface="ＭＳ Ｐゴシック" charset="0"/>
                <a:hlinkClick r:id="rId5"/>
              </a:rPr>
              <a:t>www.youtube.com/watch?v=ZBI3ykGY6Qk</a:t>
            </a:r>
            <a:endParaRPr lang="en-US" sz="1600" dirty="0" smtClean="0">
              <a:latin typeface="Verdan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defRPr/>
            </a:pPr>
            <a:endParaRPr lang="en-US" sz="16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1600" dirty="0" smtClean="0">
              <a:latin typeface="Verdana" charset="0"/>
              <a:ea typeface="ＭＳ Ｐゴシック" charset="0"/>
              <a:cs typeface="ＭＳ Ｐゴシック" charset="0"/>
              <a:hlinkClick r:id="rId6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1600" dirty="0" smtClean="0">
                <a:latin typeface="Verdana" charset="0"/>
                <a:ea typeface="ＭＳ Ｐゴシック" charset="0"/>
                <a:cs typeface="ＭＳ Ｐゴシック" charset="0"/>
                <a:hlinkClick r:id="rId6"/>
              </a:rPr>
              <a:t>http</a:t>
            </a:r>
            <a:r>
              <a:rPr lang="en-US" sz="1600" dirty="0">
                <a:latin typeface="Verdana" charset="0"/>
                <a:ea typeface="ＭＳ Ｐゴシック" charset="0"/>
                <a:cs typeface="ＭＳ Ｐゴシック" charset="0"/>
                <a:hlinkClick r:id="rId6"/>
              </a:rPr>
              <a:t>://www.youtube.com/watch?v=</a:t>
            </a:r>
            <a:r>
              <a:rPr lang="en-US" sz="1600" dirty="0" smtClean="0">
                <a:latin typeface="Verdana" charset="0"/>
                <a:ea typeface="ＭＳ Ｐゴシック" charset="0"/>
                <a:cs typeface="ＭＳ Ｐゴシック" charset="0"/>
                <a:hlinkClick r:id="rId6"/>
              </a:rPr>
              <a:t>14S_s2epMaA</a:t>
            </a:r>
            <a:endParaRPr lang="en-US" sz="1600" dirty="0" smtClean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1600" dirty="0" smtClean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16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defRPr/>
            </a:pPr>
            <a:endParaRPr lang="en-US" sz="1600" dirty="0" smtClean="0">
              <a:latin typeface="Verdan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defRPr/>
            </a:pPr>
            <a:r>
              <a:rPr lang="nl-NL" sz="1600" dirty="0" smtClean="0">
                <a:hlinkClick r:id="rId7"/>
              </a:rPr>
              <a:t>http</a:t>
            </a:r>
            <a:r>
              <a:rPr lang="nl-NL" sz="1600" dirty="0">
                <a:hlinkClick r:id="rId7"/>
              </a:rPr>
              <a:t>://www.whosampled.com/sample/100/Sugarhill-Gang-Rapper's-Delight-Chic-Good-Times</a:t>
            </a:r>
            <a:r>
              <a:rPr lang="nl-NL" sz="1600" dirty="0" smtClean="0">
                <a:hlinkClick r:id="rId7"/>
              </a:rPr>
              <a:t>/</a:t>
            </a:r>
            <a:endParaRPr lang="nl-NL" sz="1600" dirty="0" smtClean="0"/>
          </a:p>
          <a:p>
            <a:pPr>
              <a:lnSpc>
                <a:spcPct val="80000"/>
              </a:lnSpc>
              <a:defRPr/>
            </a:pPr>
            <a:endParaRPr lang="nl-NL" sz="1600" dirty="0"/>
          </a:p>
          <a:p>
            <a:pPr>
              <a:lnSpc>
                <a:spcPct val="80000"/>
              </a:lnSpc>
              <a:defRPr/>
            </a:pPr>
            <a:endParaRPr lang="en-US" sz="1600" dirty="0" smtClean="0">
              <a:latin typeface="Verdan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defRPr/>
            </a:pPr>
            <a:endParaRPr lang="en-US" sz="1600" dirty="0" smtClean="0">
              <a:latin typeface="Verdan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defRPr/>
            </a:pPr>
            <a:endParaRPr lang="en-US" sz="1600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41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Schermafbeelding 2016-10-10 om 20.48.01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340" r="-5340"/>
          <a:stretch>
            <a:fillRect/>
          </a:stretch>
        </p:blipFill>
        <p:spPr>
          <a:xfrm>
            <a:off x="-128588" y="500064"/>
            <a:ext cx="9272588" cy="6357936"/>
          </a:xfrm>
        </p:spPr>
      </p:pic>
    </p:spTree>
    <p:extLst>
      <p:ext uri="{BB962C8B-B14F-4D97-AF65-F5344CB8AC3E}">
        <p14:creationId xmlns:p14="http://schemas.microsoft.com/office/powerpoint/2010/main" val="14563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Sterrendom en fans</a:t>
            </a:r>
            <a:endParaRPr lang="nl-NL" b="1" dirty="0"/>
          </a:p>
        </p:txBody>
      </p:sp>
      <p:pic>
        <p:nvPicPr>
          <p:cNvPr id="4" name="Tijdelijke aanduiding voor inhoud 3" descr="CjY6-z8W0AAB33_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7960" r="-27960"/>
          <a:stretch>
            <a:fillRect/>
          </a:stretch>
        </p:blipFill>
        <p:spPr>
          <a:xfrm>
            <a:off x="-1065270" y="1121475"/>
            <a:ext cx="8229600" cy="4525963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298200"/>
            <a:ext cx="2085853" cy="210007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562" y="1243013"/>
            <a:ext cx="3500437" cy="515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76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Tijdsbeeld belangrijk! </a:t>
            </a:r>
            <a:br>
              <a:rPr lang="nl-NL" dirty="0" smtClean="0"/>
            </a:br>
            <a:r>
              <a:rPr lang="nl-NL" sz="2000" dirty="0" smtClean="0"/>
              <a:t>Om ontstaan verschillende popstijlen te begrijpen</a:t>
            </a:r>
            <a:endParaRPr lang="nl-NL" dirty="0"/>
          </a:p>
        </p:txBody>
      </p:sp>
      <p:pic>
        <p:nvPicPr>
          <p:cNvPr id="6" name="Tijdelijke aanduiding voor inhoud 5" descr="f9c5b8b63e373fdd387bdd74a6ecbf5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7898" y="1359472"/>
            <a:ext cx="2765251" cy="2303539"/>
          </a:xfrm>
        </p:spPr>
      </p:pic>
      <p:pic>
        <p:nvPicPr>
          <p:cNvPr id="7" name="Afbeelding 6" descr="CWAVQRWXIAAr2Ix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2375" y="1288145"/>
            <a:ext cx="1975810" cy="2795293"/>
          </a:xfrm>
          <a:prstGeom prst="rect">
            <a:avLst/>
          </a:prstGeom>
        </p:spPr>
      </p:pic>
      <p:pic>
        <p:nvPicPr>
          <p:cNvPr id="9" name="Afbeelding 8" descr="BeSqhtTIEAAvUPF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898" y="3692399"/>
            <a:ext cx="3094553" cy="3134035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-2657934" y="428000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sp>
        <p:nvSpPr>
          <p:cNvPr id="12" name="Tekstvak 11"/>
          <p:cNvSpPr txBox="1"/>
          <p:nvPr/>
        </p:nvSpPr>
        <p:spPr>
          <a:xfrm>
            <a:off x="9079316" y="22105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sp>
        <p:nvSpPr>
          <p:cNvPr id="13" name="Tekstvak 12"/>
          <p:cNvSpPr txBox="1"/>
          <p:nvPr/>
        </p:nvSpPr>
        <p:spPr>
          <a:xfrm>
            <a:off x="-2187504" y="392725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pic>
        <p:nvPicPr>
          <p:cNvPr id="14" name="Afbeelding 13" descr="B7-krOGIYAE1wla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2375" y="4408523"/>
            <a:ext cx="1975809" cy="2016344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4301" y="4649335"/>
            <a:ext cx="2375676" cy="2095500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199" y="2697466"/>
            <a:ext cx="1831176" cy="1676296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3457" y="4649335"/>
            <a:ext cx="1408918" cy="1628725"/>
          </a:xfrm>
          <a:prstGeom prst="rect">
            <a:avLst/>
          </a:prstGeom>
        </p:spPr>
      </p:pic>
      <p:sp>
        <p:nvSpPr>
          <p:cNvPr id="18" name="Tekstvak 17"/>
          <p:cNvSpPr txBox="1"/>
          <p:nvPr/>
        </p:nvSpPr>
        <p:spPr>
          <a:xfrm>
            <a:off x="10325958" y="404483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7154" y="1417638"/>
            <a:ext cx="1177750" cy="1103607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3149" y="1379479"/>
            <a:ext cx="1844480" cy="2283532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4301" y="3692399"/>
            <a:ext cx="1673215" cy="78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00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6000" b="1" dirty="0" smtClean="0"/>
              <a:t>Jongerencultuur en subcultuur</a:t>
            </a:r>
            <a:endParaRPr lang="nl-NL" sz="60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1600" dirty="0">
                <a:hlinkClick r:id="rId2"/>
              </a:rPr>
              <a:t>https://</a:t>
            </a:r>
            <a:r>
              <a:rPr lang="pl-PL" sz="1600" dirty="0" smtClean="0">
                <a:hlinkClick r:id="rId2"/>
              </a:rPr>
              <a:t>www.youtube.com/watch?v=Png8AMhtNAU&amp;list=RDPng8AMhtNAU&amp;index=1</a:t>
            </a:r>
            <a:r>
              <a:rPr lang="pl-PL" sz="1600" dirty="0" smtClean="0"/>
              <a:t> </a:t>
            </a:r>
            <a:r>
              <a:rPr lang="pl-PL" sz="1600" dirty="0" err="1" smtClean="0"/>
              <a:t>vanaf</a:t>
            </a:r>
            <a:r>
              <a:rPr lang="pl-PL" sz="1600" smtClean="0"/>
              <a:t> 1.27</a:t>
            </a:r>
            <a:endParaRPr lang="pl-PL" sz="1600" dirty="0" smtClean="0"/>
          </a:p>
          <a:p>
            <a:endParaRPr lang="nl-NL" sz="1600" dirty="0"/>
          </a:p>
        </p:txBody>
      </p:sp>
      <p:pic>
        <p:nvPicPr>
          <p:cNvPr id="4" name="Afbeelding 3" descr="4e98466f80f2f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813" y="2222786"/>
            <a:ext cx="4154594" cy="2440850"/>
          </a:xfrm>
          <a:prstGeom prst="rect">
            <a:avLst/>
          </a:prstGeom>
        </p:spPr>
      </p:pic>
      <p:pic>
        <p:nvPicPr>
          <p:cNvPr id="7" name="Afbeelding 6" descr="kas_8051-1609-1-30_90_(1)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4407" y="2222786"/>
            <a:ext cx="3386907" cy="2555150"/>
          </a:xfrm>
          <a:prstGeom prst="rect">
            <a:avLst/>
          </a:prstGeom>
        </p:spPr>
      </p:pic>
      <p:pic>
        <p:nvPicPr>
          <p:cNvPr id="8" name="Afbeelding 7" descr="-Rock-n-Roll-rock-33510432-500-303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192" y="4901424"/>
            <a:ext cx="2346085" cy="1672826"/>
          </a:xfrm>
          <a:prstGeom prst="rect">
            <a:avLst/>
          </a:prstGeom>
        </p:spPr>
      </p:pic>
      <p:pic>
        <p:nvPicPr>
          <p:cNvPr id="9" name="Afbeelding 8" descr="12059275-limassol-cyprus--march-6-unidentified-participants-in-hippie-costumes-in-cyprus-carnival-parade-on-m.jpe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5837" y="5069383"/>
            <a:ext cx="3051675" cy="169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77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sz="2400" dirty="0" smtClean="0"/>
          </a:p>
          <a:p>
            <a:r>
              <a:rPr lang="nl-NL" sz="2400" dirty="0" smtClean="0"/>
              <a:t>Opkomst jongerencultuur eind jaren 50</a:t>
            </a:r>
          </a:p>
          <a:p>
            <a:endParaRPr lang="nl-NL" sz="2400" dirty="0" smtClean="0"/>
          </a:p>
          <a:p>
            <a:r>
              <a:rPr lang="nl-NL" sz="2400" u="sng" dirty="0" smtClean="0"/>
              <a:t>Wederopbouw </a:t>
            </a:r>
            <a:r>
              <a:rPr lang="nl-NL" sz="2400" dirty="0" smtClean="0"/>
              <a:t>– weinig afleiding voor jongeren</a:t>
            </a:r>
          </a:p>
          <a:p>
            <a:r>
              <a:rPr lang="nl-NL" sz="2400" dirty="0" smtClean="0"/>
              <a:t>Opkomst </a:t>
            </a:r>
            <a:r>
              <a:rPr lang="nl-NL" sz="2400" u="sng" dirty="0" smtClean="0"/>
              <a:t>consumptiemaatschappij</a:t>
            </a:r>
          </a:p>
          <a:p>
            <a:r>
              <a:rPr lang="nl-NL" sz="2400" dirty="0" smtClean="0"/>
              <a:t>Oude instituten: kerk, staat, ouders, school </a:t>
            </a:r>
            <a:r>
              <a:rPr lang="nl-NL" sz="2400" b="1" u="sng" dirty="0" smtClean="0"/>
              <a:t>verliezen</a:t>
            </a:r>
            <a:r>
              <a:rPr lang="nl-NL" sz="2400" dirty="0" smtClean="0"/>
              <a:t> gezag</a:t>
            </a:r>
          </a:p>
          <a:p>
            <a:r>
              <a:rPr lang="nl-NL" sz="2400" dirty="0" smtClean="0"/>
              <a:t>Meer </a:t>
            </a:r>
            <a:r>
              <a:rPr lang="nl-NL" sz="2400" u="sng" dirty="0" smtClean="0"/>
              <a:t>vrije tijd en gel</a:t>
            </a:r>
            <a:r>
              <a:rPr lang="nl-NL" sz="2400" dirty="0" smtClean="0"/>
              <a:t>d te besteden</a:t>
            </a:r>
          </a:p>
          <a:p>
            <a:r>
              <a:rPr lang="nl-NL" sz="2400" u="sng" dirty="0" smtClean="0"/>
              <a:t>Normen en waarden </a:t>
            </a:r>
            <a:r>
              <a:rPr lang="nl-NL" sz="2400" dirty="0" smtClean="0"/>
              <a:t>veranderen </a:t>
            </a:r>
          </a:p>
          <a:p>
            <a:r>
              <a:rPr lang="nl-NL" sz="2400" dirty="0" smtClean="0"/>
              <a:t>Meer </a:t>
            </a:r>
            <a:r>
              <a:rPr lang="nl-NL" sz="2400" u="sng" dirty="0" smtClean="0"/>
              <a:t>onderwijs</a:t>
            </a:r>
            <a:r>
              <a:rPr lang="nl-NL" sz="2400" dirty="0" smtClean="0"/>
              <a:t> zorgt voor kritischer blik op samenleving</a:t>
            </a:r>
          </a:p>
          <a:p>
            <a:endParaRPr lang="nl-NL" sz="2400" dirty="0" smtClean="0"/>
          </a:p>
          <a:p>
            <a:endParaRPr lang="nl-NL" sz="2400" dirty="0" smtClean="0"/>
          </a:p>
          <a:p>
            <a:endParaRPr lang="nl-NL" sz="2400" dirty="0" smtClean="0"/>
          </a:p>
          <a:p>
            <a:endParaRPr lang="nl-NL" sz="2400" dirty="0"/>
          </a:p>
        </p:txBody>
      </p:sp>
      <p:pic>
        <p:nvPicPr>
          <p:cNvPr id="4" name="Afbeelding 3" descr="Schermafbeelding 2016-10-18 om 16.06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432800" cy="160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83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Tijdelijke aanduiding voor inhoud 3" descr="Schermafbeelding 2016-10-16 om 11.05.3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77" r="-7477"/>
          <a:stretch>
            <a:fillRect/>
          </a:stretch>
        </p:blipFill>
        <p:spPr>
          <a:xfrm>
            <a:off x="1045239" y="2260653"/>
            <a:ext cx="7069694" cy="3210117"/>
          </a:xfr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88736"/>
            <a:ext cx="2530649" cy="1771917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849" y="488736"/>
            <a:ext cx="1805892" cy="1857804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3741" y="451930"/>
            <a:ext cx="2252556" cy="189461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6297" y="381687"/>
            <a:ext cx="1805277" cy="2071902"/>
          </a:xfrm>
          <a:prstGeom prst="rect">
            <a:avLst/>
          </a:prstGeom>
        </p:spPr>
      </p:pic>
      <p:pic>
        <p:nvPicPr>
          <p:cNvPr id="1028" name="Picture 4" descr="elated ima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236" y="4338578"/>
            <a:ext cx="1681394" cy="226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age result for mini rok 60tie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56" y="4404778"/>
            <a:ext cx="1700213" cy="2198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age result for punk 70 tie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376" y="5300661"/>
            <a:ext cx="4631247" cy="1776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84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Examentraining 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771525" y="2605772"/>
            <a:ext cx="76009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/>
              <a:t>Nederlandse jeugdcultuur in de tweede helft van de jaren 60 van de twintigste eeuw</a:t>
            </a:r>
          </a:p>
        </p:txBody>
      </p:sp>
    </p:spTree>
    <p:extLst>
      <p:ext uri="{BB962C8B-B14F-4D97-AF65-F5344CB8AC3E}">
        <p14:creationId xmlns:p14="http://schemas.microsoft.com/office/powerpoint/2010/main" val="147368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endParaRPr lang="nl-NL" sz="5400" b="1" dirty="0">
              <a:solidFill>
                <a:srgbClr val="FF0000"/>
              </a:solidFill>
              <a:latin typeface="Imprint MT Shadow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charset="0"/>
              <a:buChar char="n"/>
              <a:defRPr/>
            </a:pPr>
            <a:endParaRPr lang="nl-NL" sz="3000" dirty="0">
              <a:latin typeface="Forte" charset="0"/>
            </a:endParaRPr>
          </a:p>
        </p:txBody>
      </p:sp>
      <p:pic>
        <p:nvPicPr>
          <p:cNvPr id="6" name="Tijdelijke aanduiding voor inhoud 3" descr="Afbeelding 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1415" b="-81415"/>
          <a:stretch>
            <a:fillRect/>
          </a:stretch>
        </p:blipFill>
        <p:spPr>
          <a:xfrm>
            <a:off x="1604967" y="1318847"/>
            <a:ext cx="5934067" cy="4787411"/>
          </a:xfrm>
        </p:spPr>
      </p:pic>
    </p:spTree>
    <p:extLst>
      <p:ext uri="{BB962C8B-B14F-4D97-AF65-F5344CB8AC3E}">
        <p14:creationId xmlns:p14="http://schemas.microsoft.com/office/powerpoint/2010/main" val="171407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Cliff Richard</a:t>
            </a:r>
            <a:endParaRPr lang="nl-NL" dirty="0"/>
          </a:p>
        </p:txBody>
      </p:sp>
      <p:pic>
        <p:nvPicPr>
          <p:cNvPr id="4" name="Tijdelijke aanduiding voor inhoud 3" descr="Afbeelding 4.pn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" b="-108"/>
          <a:stretch>
            <a:fillRect/>
          </a:stretch>
        </p:blipFill>
        <p:spPr>
          <a:xfrm>
            <a:off x="628650" y="1266092"/>
            <a:ext cx="7886700" cy="4223880"/>
          </a:xfrm>
        </p:spPr>
      </p:pic>
      <p:pic>
        <p:nvPicPr>
          <p:cNvPr id="3" name="muzh05_1_01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72000" y="3429000"/>
            <a:ext cx="2571750" cy="304800"/>
          </a:xfrm>
          <a:prstGeom prst="rect">
            <a:avLst/>
          </a:prstGeom>
        </p:spPr>
      </p:pic>
      <p:pic>
        <p:nvPicPr>
          <p:cNvPr id="5" name="muzh05_1_01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039348" y="4899422"/>
            <a:ext cx="257175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Komende 3 lessen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4000" dirty="0" smtClean="0"/>
              <a:t>Herhaling </a:t>
            </a:r>
            <a:r>
              <a:rPr lang="nl-NL" sz="4000" b="1" dirty="0" smtClean="0"/>
              <a:t>Massacultuur </a:t>
            </a:r>
            <a:r>
              <a:rPr lang="nl-NL" sz="4000" dirty="0" smtClean="0"/>
              <a:t>1950-NU</a:t>
            </a:r>
          </a:p>
          <a:p>
            <a:endParaRPr lang="nl-NL" dirty="0"/>
          </a:p>
          <a:p>
            <a:r>
              <a:rPr lang="nl-NL" dirty="0" smtClean="0"/>
              <a:t>Les 1: </a:t>
            </a:r>
            <a:r>
              <a:rPr lang="nl-NL" dirty="0" err="1" smtClean="0"/>
              <a:t>Massacultuur&amp;jongerencultuur</a:t>
            </a:r>
            <a:r>
              <a:rPr lang="nl-NL" dirty="0" smtClean="0"/>
              <a:t> + </a:t>
            </a:r>
            <a:r>
              <a:rPr lang="nl-NL" dirty="0" err="1" smtClean="0"/>
              <a:t>examenvb</a:t>
            </a:r>
            <a:endParaRPr lang="nl-NL" dirty="0" smtClean="0"/>
          </a:p>
          <a:p>
            <a:r>
              <a:rPr lang="nl-NL" dirty="0" smtClean="0"/>
              <a:t>Les 2: Jaren 50/60/70 +examenvb</a:t>
            </a:r>
          </a:p>
          <a:p>
            <a:r>
              <a:rPr lang="nl-NL" dirty="0" smtClean="0"/>
              <a:t>Les 3: Jaren 80 tot nu + </a:t>
            </a:r>
            <a:r>
              <a:rPr lang="nl-NL" dirty="0" err="1" smtClean="0"/>
              <a:t>examenvb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5930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Rolling </a:t>
            </a:r>
            <a:r>
              <a:rPr lang="nl-NL" dirty="0" err="1" smtClean="0"/>
              <a:t>Stones</a:t>
            </a:r>
            <a:endParaRPr lang="nl-NL" dirty="0"/>
          </a:p>
        </p:txBody>
      </p:sp>
      <p:pic>
        <p:nvPicPr>
          <p:cNvPr id="4" name="Tijdelijke aanduiding voor inhoud 3" descr="Afbeelding 5.pn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530" r="-12530"/>
          <a:stretch>
            <a:fillRect/>
          </a:stretch>
        </p:blipFill>
        <p:spPr>
          <a:xfrm>
            <a:off x="628650" y="1239716"/>
            <a:ext cx="7886700" cy="4250257"/>
          </a:xfrm>
        </p:spPr>
      </p:pic>
      <p:pic>
        <p:nvPicPr>
          <p:cNvPr id="3" name="muzh05_1_02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17994" y="3429000"/>
            <a:ext cx="2571750" cy="304800"/>
          </a:xfrm>
          <a:prstGeom prst="rect">
            <a:avLst/>
          </a:prstGeom>
        </p:spPr>
      </p:pic>
      <p:pic>
        <p:nvPicPr>
          <p:cNvPr id="5" name="muzh05_1_02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057775" y="4885134"/>
            <a:ext cx="257175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02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u="sng" dirty="0" smtClean="0">
                <a:solidFill>
                  <a:schemeClr val="bg1"/>
                </a:solidFill>
              </a:rPr>
              <a:t>Antwoorden</a:t>
            </a:r>
            <a:endParaRPr lang="nl-NL" u="sng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1500" dirty="0"/>
              <a:t>I COUL EASILY FALL IN LOVE WITH YOU:</a:t>
            </a:r>
          </a:p>
          <a:p>
            <a:pPr marL="0" indent="0">
              <a:buNone/>
            </a:pPr>
            <a:r>
              <a:rPr lang="nl-NL" sz="1500" u="sng" dirty="0"/>
              <a:t>Doelgroep</a:t>
            </a:r>
            <a:r>
              <a:rPr lang="nl-NL" sz="1500" dirty="0"/>
              <a:t> behoudende jeugd, maar ook oudere generaties</a:t>
            </a:r>
            <a:br>
              <a:rPr lang="nl-NL" sz="1500" dirty="0"/>
            </a:br>
            <a:r>
              <a:rPr lang="nl-NL" sz="1500" u="sng" dirty="0"/>
              <a:t>Argumentatie:  </a:t>
            </a:r>
            <a:r>
              <a:rPr lang="nl-NL" sz="1500" dirty="0"/>
              <a:t> tekst is clichématig of tekst is zeer onschuldig van aard</a:t>
            </a:r>
          </a:p>
          <a:p>
            <a:pPr marL="0" indent="0">
              <a:buNone/>
            </a:pPr>
            <a:endParaRPr lang="nl-NL" sz="1500" dirty="0"/>
          </a:p>
          <a:p>
            <a:pPr marL="0" indent="0">
              <a:buNone/>
            </a:pPr>
            <a:endParaRPr lang="nl-NL" sz="1500" dirty="0"/>
          </a:p>
          <a:p>
            <a:r>
              <a:rPr lang="nl-NL" sz="1500" dirty="0"/>
              <a:t>I CAN’T GET NO SATISFACTION</a:t>
            </a:r>
          </a:p>
          <a:p>
            <a:pPr marL="0" indent="0">
              <a:buNone/>
            </a:pPr>
            <a:r>
              <a:rPr lang="nl-NL" sz="1500" u="sng" dirty="0"/>
              <a:t>Doelgroep: </a:t>
            </a:r>
            <a:r>
              <a:rPr lang="nl-NL" sz="1500" dirty="0"/>
              <a:t> rebellerende jeugd</a:t>
            </a:r>
          </a:p>
          <a:p>
            <a:pPr marL="0" indent="0">
              <a:buNone/>
            </a:pPr>
            <a:r>
              <a:rPr lang="nl-NL" sz="1500" u="sng" dirty="0"/>
              <a:t>Argumentatie: </a:t>
            </a:r>
            <a:r>
              <a:rPr lang="nl-NL" sz="1500" dirty="0"/>
              <a:t> tekst is rebels, zich afzetten tegen of gaat over onbehagen  wat betreft de (consumptie)maatschappij</a:t>
            </a:r>
            <a:endParaRPr lang="nl-NL" sz="1500" u="sng" dirty="0"/>
          </a:p>
        </p:txBody>
      </p:sp>
    </p:spTree>
    <p:extLst>
      <p:ext uri="{BB962C8B-B14F-4D97-AF65-F5344CB8AC3E}">
        <p14:creationId xmlns:p14="http://schemas.microsoft.com/office/powerpoint/2010/main" val="44971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Vraag 2</a:t>
            </a:r>
            <a:endParaRPr lang="nl-NL" dirty="0"/>
          </a:p>
        </p:txBody>
      </p:sp>
      <p:pic>
        <p:nvPicPr>
          <p:cNvPr id="4" name="Tijdelijke aanduiding voor inhoud 3" descr="Afbeelding 6.png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6605" b="-196605"/>
          <a:stretch>
            <a:fillRect/>
          </a:stretch>
        </p:blipFill>
        <p:spPr>
          <a:xfrm>
            <a:off x="1600200" y="1417638"/>
            <a:ext cx="6172200" cy="3895635"/>
          </a:xfrm>
        </p:spPr>
      </p:pic>
      <p:pic>
        <p:nvPicPr>
          <p:cNvPr id="3" name="muzh05_1_01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67473" y="4455114"/>
            <a:ext cx="2571750" cy="304800"/>
          </a:xfrm>
          <a:prstGeom prst="rect">
            <a:avLst/>
          </a:prstGeom>
        </p:spPr>
      </p:pic>
      <p:pic>
        <p:nvPicPr>
          <p:cNvPr id="5" name="muzh05_1_02.mov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572000" y="4759914"/>
            <a:ext cx="257175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0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Let op: de vraag gaat dus over de </a:t>
            </a:r>
            <a:r>
              <a:rPr lang="nl-NL" b="1" u="sng" dirty="0" smtClean="0"/>
              <a:t>klankkleur!</a:t>
            </a:r>
            <a:endParaRPr lang="nl-NL" b="1" u="sng" dirty="0"/>
          </a:p>
        </p:txBody>
      </p:sp>
    </p:spTree>
    <p:extLst>
      <p:ext uri="{BB962C8B-B14F-4D97-AF65-F5344CB8AC3E}">
        <p14:creationId xmlns:p14="http://schemas.microsoft.com/office/powerpoint/2010/main" val="85820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0"/>
              <a:buChar char="n"/>
              <a:defRPr/>
            </a:pPr>
            <a:endParaRPr lang="nl-NL" dirty="0" smtClean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nl-NL" sz="2400" b="1" dirty="0">
                <a:solidFill>
                  <a:srgbClr val="FF0000"/>
                </a:solidFill>
              </a:rPr>
              <a:t>I COULD EASILY</a:t>
            </a:r>
            <a:r>
              <a:rPr lang="nl-NL" sz="2400" b="1" dirty="0">
                <a:solidFill>
                  <a:schemeClr val="bg1"/>
                </a:solidFill>
              </a:rPr>
              <a:t>		                  </a:t>
            </a:r>
            <a:r>
              <a:rPr lang="nl-NL" sz="2400" b="1" dirty="0" smtClean="0">
                <a:solidFill>
                  <a:schemeClr val="bg1"/>
                </a:solidFill>
              </a:rPr>
              <a:t>   </a:t>
            </a:r>
            <a:r>
              <a:rPr lang="nl-NL" sz="2400" b="1" dirty="0">
                <a:solidFill>
                  <a:srgbClr val="FF0000"/>
                </a:solidFill>
              </a:rPr>
              <a:t>GET NO S</a:t>
            </a:r>
            <a:r>
              <a:rPr lang="nl-NL" sz="2400" b="1" dirty="0" smtClean="0">
                <a:solidFill>
                  <a:srgbClr val="FF0000"/>
                </a:solidFill>
              </a:rPr>
              <a:t>ATISFACTION</a:t>
            </a:r>
            <a:endParaRPr lang="nl-NL" sz="2400" b="1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endParaRPr lang="nl-NL" sz="1350" b="1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nl-NL" sz="1350" dirty="0"/>
              <a:t>Intro met braaf achtergrondkoortje			       	 Instrumentaal intro</a:t>
            </a:r>
          </a:p>
          <a:p>
            <a:pPr marL="0" indent="0">
              <a:buNone/>
              <a:defRPr/>
            </a:pPr>
            <a:r>
              <a:rPr lang="nl-NL" sz="1350" dirty="0"/>
              <a:t>Gladde manier van zingen				       	 Ruigere manier van zingen</a:t>
            </a:r>
          </a:p>
          <a:p>
            <a:pPr marL="0" indent="0">
              <a:buNone/>
              <a:defRPr/>
            </a:pPr>
            <a:r>
              <a:rPr lang="nl-NL" sz="1350" dirty="0"/>
              <a:t>Clean gitaargeluid			      	</a:t>
            </a:r>
            <a:r>
              <a:rPr lang="nl-NL" sz="1350" dirty="0" smtClean="0"/>
              <a:t>   </a:t>
            </a:r>
            <a:r>
              <a:rPr lang="nl-NL" sz="1350" dirty="0"/>
              <a:t>	 Vervormd gitaar geluid	</a:t>
            </a:r>
          </a:p>
          <a:p>
            <a:pPr marL="0" indent="0">
              <a:buNone/>
              <a:defRPr/>
            </a:pPr>
            <a:r>
              <a:rPr lang="nl-NL" sz="1350" dirty="0"/>
              <a:t>Drums meer op achtergrond		        		Drums op voorgrond, </a:t>
            </a:r>
            <a:r>
              <a:rPr lang="nl-NL" sz="1350" dirty="0" smtClean="0"/>
              <a:t> </a:t>
            </a:r>
            <a:r>
              <a:rPr lang="nl-NL" sz="1350" dirty="0"/>
              <a:t>								aanwezig/opzwepend</a:t>
            </a:r>
          </a:p>
          <a:p>
            <a:pPr marL="0" indent="0">
              <a:buNone/>
              <a:defRPr/>
            </a:pPr>
            <a:endParaRPr lang="nl-NL" sz="1350" dirty="0"/>
          </a:p>
          <a:p>
            <a:pPr marL="0" indent="0">
              <a:buNone/>
              <a:defRPr/>
            </a:pPr>
            <a:r>
              <a:rPr lang="nl-NL" sz="1350" dirty="0"/>
              <a:t>Meer een meezinger met duidelijke structuur			Monotone zang met korte frases</a:t>
            </a:r>
          </a:p>
          <a:p>
            <a:pPr>
              <a:buFont typeface="Wingdings" charset="0"/>
              <a:buChar char="n"/>
              <a:defRPr/>
            </a:pPr>
            <a:r>
              <a:rPr lang="nl-NL" dirty="0" smtClean="0"/>
              <a:t/>
            </a:r>
            <a:br>
              <a:rPr lang="nl-NL" dirty="0" smtClean="0"/>
            </a:br>
            <a:endParaRPr lang="nl-NL" dirty="0" smtClean="0"/>
          </a:p>
          <a:p>
            <a:pPr marL="0" indent="0">
              <a:buNone/>
              <a:defRPr/>
            </a:pPr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500" b="1" dirty="0">
                <a:solidFill>
                  <a:schemeClr val="bg1"/>
                </a:solidFill>
              </a:rPr>
              <a:t>ANTWOORDEN</a:t>
            </a:r>
          </a:p>
        </p:txBody>
      </p:sp>
    </p:spTree>
    <p:extLst>
      <p:ext uri="{BB962C8B-B14F-4D97-AF65-F5344CB8AC3E}">
        <p14:creationId xmlns:p14="http://schemas.microsoft.com/office/powerpoint/2010/main" val="53643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b="1" u="sng" dirty="0"/>
              <a:t>Overal</a:t>
            </a:r>
            <a:r>
              <a:rPr lang="nl-NL" b="1" dirty="0"/>
              <a:t> </a:t>
            </a:r>
            <a:r>
              <a:rPr lang="nl-NL" b="1" dirty="0" smtClean="0"/>
              <a:t>muziek nu!</a:t>
            </a:r>
            <a:endParaRPr lang="nl-NL" b="1" dirty="0"/>
          </a:p>
        </p:txBody>
      </p:sp>
      <p:pic>
        <p:nvPicPr>
          <p:cNvPr id="15362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1600200"/>
            <a:ext cx="2622550" cy="2295525"/>
          </a:xfrm>
        </p:spPr>
      </p:pic>
      <p:pic>
        <p:nvPicPr>
          <p:cNvPr id="15363" name="Afbeelding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6113" y="1276350"/>
            <a:ext cx="3195637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Afbeelding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225" y="3975100"/>
            <a:ext cx="2212975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Afbeelding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4150" y="4010025"/>
            <a:ext cx="2668588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Afbeelding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5625" y="3200400"/>
            <a:ext cx="35083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12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pic>
        <p:nvPicPr>
          <p:cNvPr id="16386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77881" y="1240911"/>
            <a:ext cx="3717925" cy="2644775"/>
          </a:xfrm>
        </p:spPr>
      </p:pic>
      <p:pic>
        <p:nvPicPr>
          <p:cNvPr id="16387" name="Afbeelding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3725" y="612775"/>
            <a:ext cx="4283075" cy="299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Afbeelding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463" y="3885686"/>
            <a:ext cx="233045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Afbeelding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5438" y="3792538"/>
            <a:ext cx="278765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fbeelding 2" descr="Edison Standard Suitcase 1900 (zij)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0" y="3605213"/>
            <a:ext cx="2111002" cy="1990858"/>
          </a:xfrm>
          <a:prstGeom prst="rect">
            <a:avLst/>
          </a:prstGeom>
        </p:spPr>
      </p:pic>
      <p:pic>
        <p:nvPicPr>
          <p:cNvPr id="4" name="Afbeelding 3" descr="CmHzhf4WIAAJ2ep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7650" y="-249643"/>
            <a:ext cx="1871662" cy="2812942"/>
          </a:xfrm>
          <a:prstGeom prst="rect">
            <a:avLst/>
          </a:prstGeom>
        </p:spPr>
      </p:pic>
      <p:pic>
        <p:nvPicPr>
          <p:cNvPr id="5" name="Afbeelding 4" descr="philips_sq60_071201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5384383"/>
            <a:ext cx="1458912" cy="1053927"/>
          </a:xfrm>
          <a:prstGeom prst="rect">
            <a:avLst/>
          </a:prstGeom>
        </p:spPr>
      </p:pic>
      <p:pic>
        <p:nvPicPr>
          <p:cNvPr id="6" name="Afbeelding 5" descr="index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5199" y="5182085"/>
            <a:ext cx="2085602" cy="1274278"/>
          </a:xfrm>
          <a:prstGeom prst="rect">
            <a:avLst/>
          </a:prstGeom>
        </p:spPr>
      </p:pic>
      <p:pic>
        <p:nvPicPr>
          <p:cNvPr id="7" name="Afbeelding 6" descr="walkman1_1436143i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2588" y="4325885"/>
            <a:ext cx="1661412" cy="171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59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a24cc8759fb7036d8b164e7e044693ad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8394" r="-88394"/>
          <a:stretch>
            <a:fillRect/>
          </a:stretch>
        </p:blipFill>
        <p:spPr>
          <a:xfrm>
            <a:off x="-1761067" y="863600"/>
            <a:ext cx="8415867" cy="5262563"/>
          </a:xfrm>
        </p:spPr>
      </p:pic>
      <p:pic>
        <p:nvPicPr>
          <p:cNvPr id="5" name="Afbeelding 4" descr="ecf0e5450e60caff88d93a35069de6a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8267" y="3183466"/>
            <a:ext cx="3754967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47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b="1" dirty="0" smtClean="0"/>
              <a:t>Allerlei soorten muziek</a:t>
            </a:r>
            <a:endParaRPr lang="nl-NL" b="1" dirty="0"/>
          </a:p>
        </p:txBody>
      </p:sp>
      <p:pic>
        <p:nvPicPr>
          <p:cNvPr id="17410" name="Tijdelijke aanduiding voor inhoud 3" descr="Afbeelding 2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0390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b="1" dirty="0" smtClean="0"/>
              <a:t>Muziek in de Massacultuur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nl-NL" b="1" u="sng" dirty="0">
                <a:solidFill>
                  <a:srgbClr val="FF0000"/>
                </a:solidFill>
              </a:rPr>
              <a:t>Altijd</a:t>
            </a:r>
            <a:r>
              <a:rPr lang="nl-NL" dirty="0"/>
              <a:t> en </a:t>
            </a:r>
            <a:r>
              <a:rPr lang="nl-NL" b="1" u="sng" dirty="0">
                <a:solidFill>
                  <a:srgbClr val="FF0000"/>
                </a:solidFill>
              </a:rPr>
              <a:t>overal</a:t>
            </a:r>
            <a:r>
              <a:rPr lang="nl-NL" dirty="0"/>
              <a:t> muziek Niet meer gericht op bijzondere </a:t>
            </a:r>
            <a:r>
              <a:rPr lang="nl-NL" dirty="0" smtClean="0"/>
              <a:t>gebeurtenissen zoals in de kerk/paleis etc. </a:t>
            </a:r>
            <a:r>
              <a:rPr lang="nl-NL" dirty="0"/>
              <a:t>Uit de context gehaald </a:t>
            </a:r>
            <a:endParaRPr lang="nl-NL" dirty="0" smtClean="0"/>
          </a:p>
          <a:p>
            <a:pPr>
              <a:defRPr/>
            </a:pPr>
            <a:r>
              <a:rPr lang="nl-NL" dirty="0" smtClean="0"/>
              <a:t>Gebruikt </a:t>
            </a:r>
            <a:r>
              <a:rPr lang="nl-NL" dirty="0"/>
              <a:t>als </a:t>
            </a:r>
            <a:r>
              <a:rPr lang="nl-NL" b="1" u="sng" dirty="0" smtClean="0">
                <a:solidFill>
                  <a:srgbClr val="FF0000"/>
                </a:solidFill>
              </a:rPr>
              <a:t>vermaak </a:t>
            </a:r>
            <a:r>
              <a:rPr lang="nl-NL" dirty="0"/>
              <a:t>/ </a:t>
            </a:r>
            <a:r>
              <a:rPr lang="nl-NL" b="1" u="sng" dirty="0">
                <a:solidFill>
                  <a:srgbClr val="FF0000"/>
                </a:solidFill>
              </a:rPr>
              <a:t>vluchtmiddel</a:t>
            </a:r>
            <a:r>
              <a:rPr lang="nl-NL" b="1" dirty="0"/>
              <a:t> </a:t>
            </a:r>
            <a:endParaRPr lang="nl-NL" b="1" dirty="0" smtClean="0"/>
          </a:p>
          <a:p>
            <a:pPr>
              <a:defRPr/>
            </a:pPr>
            <a:r>
              <a:rPr lang="nl-NL" dirty="0" smtClean="0"/>
              <a:t>Muziek </a:t>
            </a:r>
            <a:r>
              <a:rPr lang="nl-NL" dirty="0"/>
              <a:t>is </a:t>
            </a:r>
            <a:r>
              <a:rPr lang="nl-NL" b="1" u="sng" dirty="0">
                <a:solidFill>
                  <a:srgbClr val="FF0000"/>
                </a:solidFill>
              </a:rPr>
              <a:t>handelswaar </a:t>
            </a:r>
            <a:r>
              <a:rPr lang="nl-NL" dirty="0"/>
              <a:t>geworden </a:t>
            </a:r>
            <a:endParaRPr lang="nl-NL" dirty="0" smtClean="0"/>
          </a:p>
          <a:p>
            <a:pPr>
              <a:defRPr/>
            </a:pPr>
            <a:r>
              <a:rPr lang="nl-NL" dirty="0" smtClean="0"/>
              <a:t>Maar </a:t>
            </a:r>
            <a:r>
              <a:rPr lang="nl-NL" dirty="0"/>
              <a:t>ook: </a:t>
            </a:r>
            <a:r>
              <a:rPr lang="nl-NL" b="1" u="sng" dirty="0">
                <a:solidFill>
                  <a:srgbClr val="FF0000"/>
                </a:solidFill>
              </a:rPr>
              <a:t>Toegankelijk</a:t>
            </a:r>
            <a:r>
              <a:rPr lang="nl-NL" dirty="0"/>
              <a:t> / </a:t>
            </a:r>
            <a:r>
              <a:rPr lang="nl-NL" b="1" u="sng" dirty="0"/>
              <a:t>V</a:t>
            </a:r>
            <a:r>
              <a:rPr lang="nl-NL" b="1" u="sng" dirty="0" smtClean="0"/>
              <a:t>oor </a:t>
            </a:r>
            <a:r>
              <a:rPr lang="nl-NL" b="1" u="sng" dirty="0"/>
              <a:t>ieder </a:t>
            </a:r>
            <a:r>
              <a:rPr lang="nl-NL" b="1" u="sng" dirty="0">
                <a:solidFill>
                  <a:srgbClr val="FF0000"/>
                </a:solidFill>
              </a:rPr>
              <a:t>bereikbaar</a:t>
            </a:r>
            <a:r>
              <a:rPr lang="nl-NL" b="1" u="sng" dirty="0"/>
              <a:t> </a:t>
            </a:r>
            <a:r>
              <a:rPr lang="nl-NL" b="1" u="sng" dirty="0" smtClean="0"/>
              <a:t>/ </a:t>
            </a:r>
            <a:r>
              <a:rPr lang="nl-NL" b="1" u="sng" dirty="0" smtClean="0">
                <a:solidFill>
                  <a:srgbClr val="FF0000"/>
                </a:solidFill>
              </a:rPr>
              <a:t>Veel </a:t>
            </a:r>
            <a:r>
              <a:rPr lang="nl-NL" b="1" u="sng" dirty="0">
                <a:solidFill>
                  <a:srgbClr val="FF0000"/>
                </a:solidFill>
              </a:rPr>
              <a:t>keuze </a:t>
            </a:r>
            <a:r>
              <a:rPr lang="nl-NL" b="1" u="sng" dirty="0" smtClean="0"/>
              <a:t>/</a:t>
            </a:r>
            <a:endParaRPr lang="nl-NL" b="1" u="sng" dirty="0"/>
          </a:p>
        </p:txBody>
      </p:sp>
    </p:spTree>
    <p:extLst>
      <p:ext uri="{BB962C8B-B14F-4D97-AF65-F5344CB8AC3E}">
        <p14:creationId xmlns:p14="http://schemas.microsoft.com/office/powerpoint/2010/main" val="171037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b="1" dirty="0" err="1">
                <a:latin typeface="Verdana" charset="0"/>
                <a:ea typeface="ＭＳ Ｐゴシック" charset="0"/>
                <a:cs typeface="ＭＳ Ｐゴシック" charset="0"/>
              </a:rPr>
              <a:t>Popcultuur</a:t>
            </a:r>
            <a:endParaRPr lang="nl-NL" sz="6000" b="1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dirty="0">
                <a:latin typeface="Verdana" charset="0"/>
                <a:ea typeface="ＭＳ Ｐゴシック" charset="0"/>
                <a:cs typeface="ＭＳ Ｐゴシック" charset="0"/>
              </a:rPr>
              <a:t>Televise </a:t>
            </a:r>
            <a:r>
              <a:rPr lang="en-US" sz="2400" dirty="0" err="1">
                <a:latin typeface="Verdana" charset="0"/>
                <a:ea typeface="ＭＳ Ｐゴシック" charset="0"/>
                <a:cs typeface="ＭＳ Ｐゴシック" charset="0"/>
              </a:rPr>
              <a:t>en</a:t>
            </a:r>
            <a:r>
              <a:rPr lang="en-US" sz="2400" dirty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smtClean="0">
                <a:latin typeface="Verdana" charset="0"/>
                <a:ea typeface="ＭＳ Ｐゴシック" charset="0"/>
                <a:cs typeface="ＭＳ Ｐゴシック" charset="0"/>
              </a:rPr>
              <a:t>radio </a:t>
            </a:r>
            <a:r>
              <a:rPr lang="en-US" sz="1600" dirty="0" err="1" smtClean="0">
                <a:latin typeface="Verdana" charset="0"/>
                <a:ea typeface="ＭＳ Ｐゴシック" charset="0"/>
                <a:cs typeface="ＭＳ Ｐゴシック" charset="0"/>
              </a:rPr>
              <a:t>Massamedia</a:t>
            </a:r>
            <a:endParaRPr lang="en-US" sz="16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r>
              <a:rPr lang="en-US" sz="2400" dirty="0" err="1" smtClean="0">
                <a:latin typeface="Verdana" charset="0"/>
                <a:ea typeface="ＭＳ Ｐゴシック" charset="0"/>
                <a:cs typeface="ＭＳ Ｐゴシック" charset="0"/>
              </a:rPr>
              <a:t>Ontstaan</a:t>
            </a:r>
            <a:r>
              <a:rPr lang="en-US" sz="2400" dirty="0" smtClean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latin typeface="Verdana" charset="0"/>
                <a:ea typeface="ＭＳ Ｐゴシック" charset="0"/>
                <a:cs typeface="ＭＳ Ｐゴシック" charset="0"/>
              </a:rPr>
              <a:t>jongerencultuur</a:t>
            </a:r>
            <a:endParaRPr lang="en-US" sz="24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r>
              <a:rPr lang="en-US" sz="2400" dirty="0" err="1">
                <a:latin typeface="Verdana" charset="0"/>
                <a:ea typeface="ＭＳ Ｐゴシック" charset="0"/>
                <a:cs typeface="ＭＳ Ｐゴシック" charset="0"/>
              </a:rPr>
              <a:t>Interessante</a:t>
            </a:r>
            <a:r>
              <a:rPr lang="en-US" sz="2400" dirty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latin typeface="Verdana" charset="0"/>
                <a:ea typeface="ＭＳ Ｐゴシック" charset="0"/>
                <a:cs typeface="ＭＳ Ｐゴシック" charset="0"/>
              </a:rPr>
              <a:t>doelgroep</a:t>
            </a:r>
            <a:endParaRPr lang="en-US" sz="24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Verdana" charset="0"/>
                <a:ea typeface="ＭＳ Ｐゴシック" charset="0"/>
                <a:cs typeface="ＭＳ Ｐゴシック" charset="0"/>
              </a:rPr>
              <a:t>Eigen </a:t>
            </a:r>
            <a:r>
              <a:rPr lang="en-US" sz="2400" dirty="0" err="1">
                <a:latin typeface="Verdana" charset="0"/>
                <a:ea typeface="ＭＳ Ｐゴシック" charset="0"/>
                <a:cs typeface="ＭＳ Ｐゴシック" charset="0"/>
              </a:rPr>
              <a:t>kleding</a:t>
            </a:r>
            <a:r>
              <a:rPr lang="en-US" sz="2400" dirty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latin typeface="Verdana" charset="0"/>
                <a:ea typeface="ＭＳ Ｐゴシック" charset="0"/>
                <a:cs typeface="ＭＳ Ｐゴシック" charset="0"/>
              </a:rPr>
              <a:t>en</a:t>
            </a:r>
            <a:r>
              <a:rPr lang="en-US" sz="2400" dirty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latin typeface="Verdana" charset="0"/>
                <a:ea typeface="ＭＳ Ｐゴシック" charset="0"/>
                <a:cs typeface="ＭＳ Ｐゴシック" charset="0"/>
              </a:rPr>
              <a:t>dans</a:t>
            </a:r>
            <a:endParaRPr lang="en-US" sz="24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r>
              <a:rPr lang="en-US" sz="2400" dirty="0" err="1">
                <a:latin typeface="Verdana" charset="0"/>
                <a:ea typeface="ＭＳ Ｐゴシック" charset="0"/>
                <a:cs typeface="ＭＳ Ｐゴシック" charset="0"/>
              </a:rPr>
              <a:t>Subculturen</a:t>
            </a:r>
            <a:endParaRPr lang="en-US" sz="24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endParaRPr lang="en-US" sz="24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  <a:defRPr/>
            </a:pPr>
            <a:endParaRPr lang="en-US" sz="18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  <a:defRPr/>
            </a:pPr>
            <a:endParaRPr lang="en-US" sz="16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  <a:defRPr/>
            </a:pPr>
            <a:endParaRPr lang="en-US" sz="1600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9459" name="Picture 5" descr="20100208110732610872_Gothic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191000"/>
            <a:ext cx="2133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7" descr="oldscool-gabb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1371600"/>
            <a:ext cx="19050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9" descr="rock_n_rol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3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1" descr="bob_marley_wallpaper_picture_image_free_music_reggae_desktop_wallpaper_102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4038600"/>
            <a:ext cx="3810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3" descr="Madonna_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1295400"/>
            <a:ext cx="236220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5" descr="disco280kzub1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400" y="0"/>
            <a:ext cx="2133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17" descr="beatles_abbey_road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4160838"/>
            <a:ext cx="3425825" cy="269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087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r>
              <a:rPr lang="en-US" dirty="0" err="1" smtClean="0">
                <a:latin typeface="Verdana" charset="0"/>
                <a:ea typeface="ＭＳ Ｐゴシック" charset="0"/>
                <a:cs typeface="ＭＳ Ｐゴシック" charset="0"/>
              </a:rPr>
              <a:t>Ontstaan</a:t>
            </a:r>
            <a:r>
              <a:rPr lang="en-US" dirty="0" smtClean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Verdana" charset="0"/>
                <a:ea typeface="ＭＳ Ｐゴシック" charset="0"/>
                <a:cs typeface="ＭＳ Ｐゴシック" charset="0"/>
              </a:rPr>
              <a:t>videoclip</a:t>
            </a:r>
            <a:endParaRPr lang="en-US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r>
              <a:rPr lang="en-US" dirty="0" err="1">
                <a:latin typeface="Verdana" charset="0"/>
                <a:ea typeface="ＭＳ Ｐゴシック" charset="0"/>
                <a:cs typeface="ＭＳ Ｐゴシック" charset="0"/>
              </a:rPr>
              <a:t>Gebruik</a:t>
            </a:r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 media en </a:t>
            </a:r>
            <a:r>
              <a:rPr lang="en-US" dirty="0" err="1">
                <a:latin typeface="Verdana" charset="0"/>
                <a:ea typeface="ＭＳ Ｐゴシック" charset="0"/>
                <a:cs typeface="ＭＳ Ｐゴシック" charset="0"/>
              </a:rPr>
              <a:t>reclame</a:t>
            </a:r>
            <a:endParaRPr lang="en-US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r>
              <a:rPr lang="en-US" dirty="0" err="1">
                <a:latin typeface="Verdana" charset="0"/>
                <a:ea typeface="ＭＳ Ｐゴシック" charset="0"/>
                <a:cs typeface="ＭＳ Ｐゴシック" charset="0"/>
              </a:rPr>
              <a:t>Cultuur</a:t>
            </a:r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 en trends </a:t>
            </a:r>
            <a:r>
              <a:rPr lang="en-US" dirty="0" err="1">
                <a:latin typeface="Verdana" charset="0"/>
                <a:ea typeface="ＭＳ Ｐゴシック" charset="0"/>
                <a:cs typeface="ＭＳ Ｐゴシック" charset="0"/>
              </a:rPr>
              <a:t>wereldwijd</a:t>
            </a:r>
            <a:endParaRPr lang="en-US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r>
              <a:rPr lang="en-US" dirty="0" err="1">
                <a:latin typeface="Verdana" charset="0"/>
                <a:ea typeface="ＭＳ Ｐゴシック" charset="0"/>
                <a:cs typeface="ＭＳ Ｐゴシック" charset="0"/>
              </a:rPr>
              <a:t>Wereld</a:t>
            </a:r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 is </a:t>
            </a:r>
            <a:r>
              <a:rPr lang="en-US" dirty="0" err="1">
                <a:latin typeface="Verdana" charset="0"/>
                <a:ea typeface="ＭＳ Ｐゴシック" charset="0"/>
                <a:cs typeface="ＭＳ Ｐゴシック" charset="0"/>
              </a:rPr>
              <a:t>gemakkelijk</a:t>
            </a:r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Verdana" charset="0"/>
                <a:ea typeface="ＭＳ Ｐゴシック" charset="0"/>
                <a:cs typeface="ＭＳ Ｐゴシック" charset="0"/>
              </a:rPr>
              <a:t>bereikbaar</a:t>
            </a:r>
            <a:endParaRPr lang="en-US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Imago artiest </a:t>
            </a:r>
            <a:r>
              <a:rPr lang="en-US" dirty="0" err="1">
                <a:latin typeface="Verdana" charset="0"/>
                <a:ea typeface="ＭＳ Ｐゴシック" charset="0"/>
                <a:cs typeface="ＭＳ Ｐゴシック" charset="0"/>
              </a:rPr>
              <a:t>belangrijk</a:t>
            </a:r>
            <a:endParaRPr lang="en-US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endParaRPr lang="en-US" sz="16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  <a:defRPr/>
            </a:pPr>
            <a:endParaRPr lang="en-US" sz="16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endParaRPr lang="en-US" sz="16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  <a:defRPr/>
            </a:pPr>
            <a:endParaRPr lang="en-US" sz="16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endParaRPr lang="nl-NL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0483" name="Picture 5" descr="MichaelJacksonThriller25thCover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0" y="0"/>
            <a:ext cx="35052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7" descr="madonna-ven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4800" cy="216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9" descr="myadidas_likethewayyoumov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0" y="4495800"/>
            <a:ext cx="1905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675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 Zwart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Zwart .thmx</Template>
  <TotalTime>573</TotalTime>
  <Words>250</Words>
  <Application>Microsoft Macintosh PowerPoint</Application>
  <PresentationFormat>Diavoorstelling (4:3)</PresentationFormat>
  <Paragraphs>95</Paragraphs>
  <Slides>24</Slides>
  <Notes>2</Notes>
  <HiddenSlides>0</HiddenSlides>
  <MMClips>6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32" baseType="lpstr">
      <vt:lpstr>Arial</vt:lpstr>
      <vt:lpstr>Calibri</vt:lpstr>
      <vt:lpstr>Forte</vt:lpstr>
      <vt:lpstr>Imprint MT Shadow</vt:lpstr>
      <vt:lpstr>ＭＳ Ｐゴシック</vt:lpstr>
      <vt:lpstr>Verdana</vt:lpstr>
      <vt:lpstr>Wingdings</vt:lpstr>
      <vt:lpstr> Zwart </vt:lpstr>
      <vt:lpstr>Herhaling Massacultuur</vt:lpstr>
      <vt:lpstr>Komende 3 lessen</vt:lpstr>
      <vt:lpstr>Overal muziek nu!</vt:lpstr>
      <vt:lpstr>PowerPoint-presentatie</vt:lpstr>
      <vt:lpstr>PowerPoint-presentatie</vt:lpstr>
      <vt:lpstr>Allerlei soorten muziek</vt:lpstr>
      <vt:lpstr>Muziek in de Massacultuur</vt:lpstr>
      <vt:lpstr>Popcultuur</vt:lpstr>
      <vt:lpstr>PowerPoint-presentatie</vt:lpstr>
      <vt:lpstr>???</vt:lpstr>
      <vt:lpstr>PowerPoint-presentatie</vt:lpstr>
      <vt:lpstr>Sterrendom en fans</vt:lpstr>
      <vt:lpstr>Tijdsbeeld belangrijk!  Om ontstaan verschillende popstijlen te begrijpen</vt:lpstr>
      <vt:lpstr>Jongerencultuur en subcultuur</vt:lpstr>
      <vt:lpstr>PowerPoint-presentatie</vt:lpstr>
      <vt:lpstr>PowerPoint-presentatie</vt:lpstr>
      <vt:lpstr>Examentraining </vt:lpstr>
      <vt:lpstr>PowerPoint-presentatie</vt:lpstr>
      <vt:lpstr>Cliff Richard</vt:lpstr>
      <vt:lpstr>Rolling Stones</vt:lpstr>
      <vt:lpstr>Antwoorden</vt:lpstr>
      <vt:lpstr>Vraag 2</vt:lpstr>
      <vt:lpstr>PowerPoint-presentatie</vt:lpstr>
      <vt:lpstr>ANTWOORDEN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Herhaling Massacultuur</dc:title>
  <dc:creator>ATC</dc:creator>
  <cp:lastModifiedBy>Microsoft Office-gebruiker</cp:lastModifiedBy>
  <cp:revision>137</cp:revision>
  <dcterms:created xsi:type="dcterms:W3CDTF">2014-10-05T12:25:15Z</dcterms:created>
  <dcterms:modified xsi:type="dcterms:W3CDTF">2018-09-20T15:18:57Z</dcterms:modified>
</cp:coreProperties>
</file>